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40538" cy="10439400"/>
  <p:notesSz cx="6888163" cy="100203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8CA"/>
    <a:srgbClr val="D3DFDE"/>
    <a:srgbClr val="CCE6DE"/>
    <a:srgbClr val="929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8"/>
    <p:restoredTop sz="94674"/>
  </p:normalViewPr>
  <p:slideViewPr>
    <p:cSldViewPr snapToGrid="0" snapToObjects="1">
      <p:cViewPr varScale="1">
        <p:scale>
          <a:sx n="60" d="100"/>
          <a:sy n="60" d="100"/>
        </p:scale>
        <p:origin x="2366" y="58"/>
      </p:cViewPr>
      <p:guideLst>
        <p:guide orient="horz" pos="3288"/>
        <p:guide pos="21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B72176C8-220D-0E45-9E09-C7C1359007EC}" type="datetimeFigureOut">
              <a:rPr lang="pl-PL" smtClean="0"/>
              <a:t>22.03.2019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01699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767FAE39-8E5E-8343-AD5E-D5B5FD9979DE}" type="slidenum">
              <a:rPr lang="pl-PL" smtClean="0"/>
              <a:t>‹Nº›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08115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061AF86D-EAF5-6E46-912A-0663F0EC3AE4}" type="datetimeFigureOut">
              <a:rPr lang="pl-PL" smtClean="0"/>
              <a:t>22.03.2019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252538"/>
            <a:ext cx="2214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4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2754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AE3B99A4-30E3-3A4E-8878-EA3AE6B0EA4B}" type="slidenum">
              <a:rPr lang="pl-PL" smtClean="0"/>
              <a:t>‹Nº›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4065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56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1708486"/>
            <a:ext cx="5814457" cy="3634458"/>
          </a:xfrm>
        </p:spPr>
        <p:txBody>
          <a:bodyPr anchor="b"/>
          <a:lstStyle>
            <a:lvl1pPr algn="ctr">
              <a:defRPr sz="4489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5483102"/>
            <a:ext cx="5130404" cy="2520438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031" indent="0" algn="ctr">
              <a:buNone/>
              <a:defRPr sz="1496"/>
            </a:lvl2pPr>
            <a:lvl3pPr marL="684063" indent="0" algn="ctr">
              <a:buNone/>
              <a:defRPr sz="1347"/>
            </a:lvl3pPr>
            <a:lvl4pPr marL="1026094" indent="0" algn="ctr">
              <a:buNone/>
              <a:defRPr sz="1197"/>
            </a:lvl4pPr>
            <a:lvl5pPr marL="1368125" indent="0" algn="ctr">
              <a:buNone/>
              <a:defRPr sz="1197"/>
            </a:lvl5pPr>
            <a:lvl6pPr marL="1710157" indent="0" algn="ctr">
              <a:buNone/>
              <a:defRPr sz="1197"/>
            </a:lvl6pPr>
            <a:lvl7pPr marL="2052188" indent="0" algn="ctr">
              <a:buNone/>
              <a:defRPr sz="1197"/>
            </a:lvl7pPr>
            <a:lvl8pPr marL="2394219" indent="0" algn="ctr">
              <a:buNone/>
              <a:defRPr sz="1197"/>
            </a:lvl8pPr>
            <a:lvl9pPr marL="2736251" indent="0" algn="ctr">
              <a:buNone/>
              <a:defRPr sz="11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143E-4F03-7349-BC19-391029433EBB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7EBD-7076-6C42-B162-BE836375398D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555801"/>
            <a:ext cx="1474991" cy="8846909"/>
          </a:xfrm>
        </p:spPr>
        <p:txBody>
          <a:bodyPr vert="eaVert"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555801"/>
            <a:ext cx="4339466" cy="884690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10CC-0182-6542-B7F8-A80684190A99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F079-5E15-3E42-BE47-BE81A7E7F752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602603"/>
            <a:ext cx="5899964" cy="4342500"/>
          </a:xfrm>
        </p:spPr>
        <p:txBody>
          <a:bodyPr anchor="b"/>
          <a:lstStyle>
            <a:lvl1pPr>
              <a:defRPr sz="4489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6986185"/>
            <a:ext cx="5899964" cy="2283618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031" indent="0">
              <a:buNone/>
              <a:defRPr sz="1496">
                <a:solidFill>
                  <a:schemeClr val="tx1">
                    <a:tint val="75000"/>
                  </a:schemeClr>
                </a:solidFill>
              </a:defRPr>
            </a:lvl2pPr>
            <a:lvl3pPr marL="68406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3pPr>
            <a:lvl4pPr marL="102609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36812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71015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052188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39421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2736251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AFEA-48D2-A24F-9A57-CBB01BA35B10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2779007"/>
            <a:ext cx="2907229" cy="66237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2779007"/>
            <a:ext cx="2907229" cy="66237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0B089-7464-C046-B323-B6D53249F88A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55804"/>
            <a:ext cx="5899964" cy="2017801"/>
          </a:xfrm>
        </p:spPr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2559104"/>
            <a:ext cx="2893868" cy="1254177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3813281"/>
            <a:ext cx="2893868" cy="56087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2559104"/>
            <a:ext cx="2908120" cy="1254177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3813281"/>
            <a:ext cx="2908120" cy="56087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7695-D94A-194C-9892-1B879686757E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EAD30-FAF6-D843-8392-04CAA14DF108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74DA4-EDAC-344F-BF5B-CAA49EB3990A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695960"/>
            <a:ext cx="2206252" cy="2435860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1503083"/>
            <a:ext cx="3463022" cy="7418740"/>
          </a:xfrm>
        </p:spPr>
        <p:txBody>
          <a:bodyPr/>
          <a:lstStyle>
            <a:lvl1pPr>
              <a:defRPr sz="2394"/>
            </a:lvl1pPr>
            <a:lvl2pPr>
              <a:defRPr sz="2095"/>
            </a:lvl2pPr>
            <a:lvl3pPr>
              <a:defRPr sz="1795"/>
            </a:lvl3pPr>
            <a:lvl4pPr>
              <a:defRPr sz="1496"/>
            </a:lvl4pPr>
            <a:lvl5pPr>
              <a:defRPr sz="1496"/>
            </a:lvl5pPr>
            <a:lvl6pPr>
              <a:defRPr sz="1496"/>
            </a:lvl6pPr>
            <a:lvl7pPr>
              <a:defRPr sz="1496"/>
            </a:lvl7pPr>
            <a:lvl8pPr>
              <a:defRPr sz="1496"/>
            </a:lvl8pPr>
            <a:lvl9pPr>
              <a:defRPr sz="1496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3131820"/>
            <a:ext cx="2206252" cy="5802084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34BF7-E356-1B46-A23A-4F7CD082F0F4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695960"/>
            <a:ext cx="2206252" cy="2435860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1503083"/>
            <a:ext cx="3463022" cy="7418740"/>
          </a:xfrm>
        </p:spPr>
        <p:txBody>
          <a:bodyPr anchor="t"/>
          <a:lstStyle>
            <a:lvl1pPr marL="0" indent="0">
              <a:buNone/>
              <a:defRPr sz="2394"/>
            </a:lvl1pPr>
            <a:lvl2pPr marL="342031" indent="0">
              <a:buNone/>
              <a:defRPr sz="2095"/>
            </a:lvl2pPr>
            <a:lvl3pPr marL="684063" indent="0">
              <a:buNone/>
              <a:defRPr sz="1795"/>
            </a:lvl3pPr>
            <a:lvl4pPr marL="1026094" indent="0">
              <a:buNone/>
              <a:defRPr sz="1496"/>
            </a:lvl4pPr>
            <a:lvl5pPr marL="1368125" indent="0">
              <a:buNone/>
              <a:defRPr sz="1496"/>
            </a:lvl5pPr>
            <a:lvl6pPr marL="1710157" indent="0">
              <a:buNone/>
              <a:defRPr sz="1496"/>
            </a:lvl6pPr>
            <a:lvl7pPr marL="2052188" indent="0">
              <a:buNone/>
              <a:defRPr sz="1496"/>
            </a:lvl7pPr>
            <a:lvl8pPr marL="2394219" indent="0">
              <a:buNone/>
              <a:defRPr sz="1496"/>
            </a:lvl8pPr>
            <a:lvl9pPr marL="2736251" indent="0">
              <a:buNone/>
              <a:defRPr sz="1496"/>
            </a:lvl9pPr>
          </a:lstStyle>
          <a:p>
            <a:r>
              <a:rPr lang="pl-PL" dirty="0"/>
              <a:t>Przeciągnij obraz na symbol zastępczy lub kliknij ikonę, aby go dodać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3131820"/>
            <a:ext cx="2206252" cy="5802084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F0C-660E-8347-B4E6-7B245C57E843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555804"/>
            <a:ext cx="5899964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2779007"/>
            <a:ext cx="5899964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9675780"/>
            <a:ext cx="1539121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CE862-4E02-8842-A6AF-389251D50D29}" type="datetime1">
              <a:rPr lang="pl-PL" smtClean="0"/>
              <a:t>22.03.2019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9675780"/>
            <a:ext cx="2308682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9675780"/>
            <a:ext cx="1539121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52319-BF24-5F4A-9AD9-C6D0BC48AAFF}" type="slidenum">
              <a:rPr lang="pl-PL" smtClean="0"/>
              <a:t>‹Nº›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38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4063" rtl="0" eaLnBrk="1" latinLnBrk="0" hangingPunct="1">
        <a:lnSpc>
          <a:spcPct val="90000"/>
        </a:lnSpc>
        <a:spcBef>
          <a:spcPct val="0"/>
        </a:spcBef>
        <a:buNone/>
        <a:defRPr sz="32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16" indent="-171016" algn="l" defTabSz="684063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47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078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kern="1200">
          <a:solidFill>
            <a:schemeClr val="tx1"/>
          </a:solidFill>
          <a:latin typeface="+mn-lt"/>
          <a:ea typeface="+mn-ea"/>
          <a:cs typeface="+mn-cs"/>
        </a:defRPr>
      </a:lvl3pPr>
      <a:lvl4pPr marL="1197110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539141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881172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223204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565235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907266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3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63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094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25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157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188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19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25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" y="0"/>
            <a:ext cx="6840538" cy="104400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614597" y="2602187"/>
            <a:ext cx="5591331" cy="6619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fr-FR" sz="4000" b="1" dirty="0"/>
              <a:t>BALNEARIO </a:t>
            </a:r>
            <a:endParaRPr lang="pl-PL" sz="4000" b="1" baseline="30000" dirty="0"/>
          </a:p>
        </p:txBody>
      </p:sp>
      <p:sp>
        <p:nvSpPr>
          <p:cNvPr id="9" name="PoleTekstowe 8"/>
          <p:cNvSpPr txBox="1"/>
          <p:nvPr/>
        </p:nvSpPr>
        <p:spPr>
          <a:xfrm>
            <a:off x="614597" y="3178379"/>
            <a:ext cx="5591330" cy="6098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fr-FR" sz="4000" b="1" dirty="0"/>
              <a:t>DE LEDESMA  </a:t>
            </a:r>
            <a:endParaRPr lang="pl-PL" sz="4000" b="1" baseline="30000" dirty="0"/>
          </a:p>
        </p:txBody>
      </p:sp>
      <p:sp>
        <p:nvSpPr>
          <p:cNvPr id="3" name="Rectangle 2"/>
          <p:cNvSpPr/>
          <p:nvPr/>
        </p:nvSpPr>
        <p:spPr>
          <a:xfrm>
            <a:off x="1301257" y="990572"/>
            <a:ext cx="4413739" cy="1015663"/>
          </a:xfrm>
          <a:prstGeom prst="rect">
            <a:avLst/>
          </a:prstGeom>
          <a:gradFill flip="none" rotWithShape="1">
            <a:gsLst>
              <a:gs pos="0">
                <a:srgbClr val="DFE8CA">
                  <a:shade val="30000"/>
                  <a:satMod val="115000"/>
                </a:srgbClr>
              </a:gs>
              <a:gs pos="50000">
                <a:srgbClr val="DFE8CA">
                  <a:shade val="67500"/>
                  <a:satMod val="115000"/>
                </a:srgbClr>
              </a:gs>
              <a:gs pos="100000">
                <a:srgbClr val="DFE8CA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CCE6DE"/>
            </a:solidFill>
          </a:ln>
        </p:spPr>
        <p:txBody>
          <a:bodyPr wrap="square">
            <a:spAutoFit/>
          </a:bodyPr>
          <a:lstStyle/>
          <a:p>
            <a:r>
              <a:rPr lang="es-ES" sz="6000" b="1" dirty="0"/>
              <a:t>CERTIFICADO</a:t>
            </a:r>
            <a:endParaRPr lang="fr-FR" sz="6000" b="1" dirty="0"/>
          </a:p>
        </p:txBody>
      </p:sp>
      <p:sp>
        <p:nvSpPr>
          <p:cNvPr id="4" name="Rectangle 3"/>
          <p:cNvSpPr/>
          <p:nvPr/>
        </p:nvSpPr>
        <p:spPr>
          <a:xfrm>
            <a:off x="1889413" y="2029654"/>
            <a:ext cx="3651834" cy="400110"/>
          </a:xfrm>
          <a:prstGeom prst="rect">
            <a:avLst/>
          </a:prstGeom>
          <a:solidFill>
            <a:srgbClr val="DFE8CA"/>
          </a:solidFill>
        </p:spPr>
        <p:txBody>
          <a:bodyPr wrap="none">
            <a:spAutoFit/>
          </a:bodyPr>
          <a:lstStyle/>
          <a:p>
            <a:r>
              <a:rPr lang="es-ES" sz="2000" b="1" dirty="0"/>
              <a:t>de </a:t>
            </a:r>
            <a:r>
              <a:rPr lang="ca-ES" sz="2000" b="1" dirty="0" err="1"/>
              <a:t>compromiso</a:t>
            </a:r>
            <a:r>
              <a:rPr lang="ca-ES" sz="2000" b="1" dirty="0"/>
              <a:t> </a:t>
            </a:r>
            <a:r>
              <a:rPr lang="es-ES" sz="2000" b="1" dirty="0"/>
              <a:t>de </a:t>
            </a:r>
            <a:r>
              <a:rPr lang="ca-ES" sz="2000" b="1" dirty="0" err="1"/>
              <a:t>sostenibilitad</a:t>
            </a:r>
            <a:endParaRPr lang="ca-ES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1055067" y="5748815"/>
            <a:ext cx="4889387" cy="2708434"/>
          </a:xfrm>
          <a:prstGeom prst="rect">
            <a:avLst/>
          </a:prstGeom>
          <a:solidFill>
            <a:srgbClr val="DFE8CA"/>
          </a:solidFill>
        </p:spPr>
        <p:txBody>
          <a:bodyPr wrap="square">
            <a:spAutoFit/>
          </a:bodyPr>
          <a:lstStyle/>
          <a:p>
            <a:r>
              <a:rPr lang="es-ES" sz="1400" dirty="0"/>
              <a:t>... co</a:t>
            </a:r>
            <a:r>
              <a:rPr lang="es-ES" sz="1200" dirty="0"/>
              <a:t>ntribuye a la sostenibilidad y a la seguridad de las personas y del medio ambiente mediante el uso consistente de los productos de limpieza </a:t>
            </a:r>
            <a:r>
              <a:rPr lang="es-ES" sz="1200" b="1" i="1" dirty="0"/>
              <a:t> </a:t>
            </a:r>
            <a:r>
              <a:rPr lang="es-ES" sz="1200" b="1" i="1" dirty="0" err="1"/>
              <a:t>green</a:t>
            </a:r>
            <a:r>
              <a:rPr lang="es-ES" sz="1200" b="1" i="1" dirty="0"/>
              <a:t> </a:t>
            </a:r>
            <a:r>
              <a:rPr lang="es-ES" sz="1200" b="1" i="1" dirty="0" err="1"/>
              <a:t>care</a:t>
            </a:r>
            <a:r>
              <a:rPr lang="es-ES" sz="1200" dirty="0"/>
              <a:t> PROFESSIONAL.</a:t>
            </a:r>
            <a:endParaRPr lang="fr-FR" sz="1200" dirty="0"/>
          </a:p>
          <a:p>
            <a:r>
              <a:rPr lang="es-ES" sz="1200" dirty="0"/>
              <a:t>Los productos </a:t>
            </a:r>
            <a:r>
              <a:rPr lang="es-ES" sz="1200" b="1" i="1" dirty="0" err="1"/>
              <a:t>green</a:t>
            </a:r>
            <a:r>
              <a:rPr lang="es-ES" sz="1200" b="1" i="1" dirty="0"/>
              <a:t> </a:t>
            </a:r>
            <a:r>
              <a:rPr lang="es-ES" sz="1200" b="1" i="1" dirty="0" err="1"/>
              <a:t>care</a:t>
            </a:r>
            <a:r>
              <a:rPr lang="es-ES" sz="1200" dirty="0"/>
              <a:t> PROFESSIONAL demuestran un claro compromiso con el medio ambiente y una elevada responsabilidad de cara a las generaciones futuras a través de, entre otros:</a:t>
            </a:r>
            <a:endParaRPr lang="fr-FR" sz="1200" dirty="0"/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s-ES" sz="1200" dirty="0"/>
              <a:t>  El uso generalizado de materias primas naturales y renovables</a:t>
            </a:r>
            <a:endParaRPr lang="fr-FR" sz="1200" dirty="0"/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s-ES" sz="1200" dirty="0"/>
              <a:t>  La ausencia de ingredientes contaminantes</a:t>
            </a:r>
            <a:endParaRPr lang="fr-FR" sz="1200" dirty="0"/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s-ES" sz="1200" dirty="0"/>
              <a:t>  El empleo de fórmulas más seguras</a:t>
            </a:r>
            <a:endParaRPr lang="fr-FR" sz="1200" dirty="0"/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es-ES" sz="1200" dirty="0"/>
              <a:t>  La utilización sistemática de embalajes reciclables (hasta un 100 % de material reciclado) con la consiguiente reducción de las emisiones de CO2</a:t>
            </a:r>
            <a:endParaRPr lang="fr-FR" sz="1200" dirty="0"/>
          </a:p>
          <a:p>
            <a:pPr lvl="0"/>
            <a:r>
              <a:rPr lang="es-ES" sz="1200" dirty="0"/>
              <a:t> La producción certificada EMAS gracias al empleo de energías renovables como la  energía solar, la  geotérmica o la hidroeléctrica (hasta en un 100 %)</a:t>
            </a:r>
            <a:endParaRPr lang="fr-FR" sz="1200" dirty="0"/>
          </a:p>
        </p:txBody>
      </p:sp>
      <p:sp>
        <p:nvSpPr>
          <p:cNvPr id="10" name="Textfeld 2"/>
          <p:cNvSpPr txBox="1"/>
          <p:nvPr/>
        </p:nvSpPr>
        <p:spPr>
          <a:xfrm>
            <a:off x="2898526" y="347769"/>
            <a:ext cx="1219200" cy="55659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b="1" dirty="0">
                <a:solidFill>
                  <a:schemeClr val="accent6">
                    <a:lumMod val="75000"/>
                  </a:schemeClr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7536314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102</Words>
  <Application>Microsoft Office PowerPoint</Application>
  <PresentationFormat>Personalizado</PresentationFormat>
  <Paragraphs>12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Motyw pakietu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Ángel Lois</cp:lastModifiedBy>
  <cp:revision>18</cp:revision>
  <cp:lastPrinted>2018-04-24T05:19:42Z</cp:lastPrinted>
  <dcterms:created xsi:type="dcterms:W3CDTF">2016-11-15T08:56:19Z</dcterms:created>
  <dcterms:modified xsi:type="dcterms:W3CDTF">2019-03-22T19:54:31Z</dcterms:modified>
</cp:coreProperties>
</file>